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2" r:id="rId5"/>
    <p:sldId id="256" r:id="rId6"/>
    <p:sldId id="257" r:id="rId7"/>
    <p:sldId id="258" r:id="rId8"/>
    <p:sldId id="259" r:id="rId9"/>
    <p:sldId id="264" r:id="rId10"/>
    <p:sldId id="263" r:id="rId11"/>
    <p:sldId id="261" r:id="rId12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03727-C317-49CA-94F0-A41B8DC7A47A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9C3C8-9903-47D1-B986-1432E0B07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5805233" y="4571679"/>
            <a:ext cx="4652291" cy="2286128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/>
        </p:nvSpPr>
        <p:spPr>
          <a:xfrm>
            <a:off x="10457446" y="4571679"/>
            <a:ext cx="1734838" cy="2286128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6" y="0"/>
            <a:ext cx="6386744" cy="45716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421625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1648" y="962"/>
            <a:ext cx="4060352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/>
        </p:nvSpPr>
        <p:spPr>
          <a:xfrm>
            <a:off x="6968287" y="0"/>
            <a:ext cx="1163362" cy="68576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70" y="2197010"/>
            <a:ext cx="5524392" cy="1349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/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47649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/>
        </p:nvSpPr>
        <p:spPr>
          <a:xfrm>
            <a:off x="4629446" y="1142920"/>
            <a:ext cx="7550106" cy="5714743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/>
        </p:nvSpPr>
        <p:spPr>
          <a:xfrm>
            <a:off x="4629446" y="0"/>
            <a:ext cx="7550106" cy="1143256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chemeClr val="bg1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83742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/>
        </p:nvGrpSpPr>
        <p:grpSpPr>
          <a:xfrm>
            <a:off x="9252921" y="5727270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17152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9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9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971082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/>
        </p:nvSpPr>
        <p:spPr>
          <a:xfrm>
            <a:off x="971082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6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/>
        </p:nvGrpSpPr>
        <p:grpSpPr>
          <a:xfrm>
            <a:off x="0" y="0"/>
            <a:ext cx="12192000" cy="68576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68330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" y="-13478"/>
            <a:ext cx="12192000" cy="68575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/>
        </p:nvSpPr>
        <p:spPr>
          <a:xfrm>
            <a:off x="10697220" y="6017608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65669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9524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/>
        </p:nvGrpSpPr>
        <p:grpSpPr>
          <a:xfrm>
            <a:off x="0" y="0"/>
            <a:ext cx="12192104" cy="6857831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09562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77245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30228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60" y="1699535"/>
            <a:ext cx="11028737" cy="453117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44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38657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592217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00085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6983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6968287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0512" y="0"/>
            <a:ext cx="5061488" cy="68576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70" y="341648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59" y="1735126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326784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5056105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291"/>
            <a:ext cx="5062833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107" y="227356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0107" y="561884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01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205" y="0"/>
            <a:ext cx="12026795" cy="68611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/>
        </p:nvSpPr>
        <p:spPr>
          <a:xfrm>
            <a:off x="0" y="0"/>
            <a:ext cx="165205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68299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7229" cy="6861305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/>
        </p:nvSpPr>
        <p:spPr>
          <a:xfrm>
            <a:off x="12026796" y="0"/>
            <a:ext cx="165204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631296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8167" y="0"/>
            <a:ext cx="8288628" cy="68613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/>
        </p:nvSpPr>
        <p:spPr>
          <a:xfrm>
            <a:off x="0" y="146"/>
            <a:ext cx="3739239" cy="6857854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/>
        </p:nvSpPr>
        <p:spPr>
          <a:xfrm>
            <a:off x="0" y="5714744"/>
            <a:ext cx="3739239" cy="1143256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/>
        </p:nvSpPr>
        <p:spPr>
          <a:xfrm>
            <a:off x="12026795" y="0"/>
            <a:ext cx="165206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27730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0066056" y="0"/>
            <a:ext cx="2126228" cy="68576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/>
        </p:nvSpPr>
        <p:spPr>
          <a:xfrm>
            <a:off x="10066030" y="0"/>
            <a:ext cx="2126228" cy="1714693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7" y="0"/>
            <a:ext cx="42608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87845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77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404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49648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721695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059877" y="1786251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4756173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8452469" y="1740447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20986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Icons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6604321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0300616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2908025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059877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4756173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8452469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6604321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0300616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2908025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059877" y="5221342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4756173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8452469" y="5175538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6604321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0300616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2908025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181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/>
        </p:nvGrpSpPr>
        <p:grpSpPr>
          <a:xfrm>
            <a:off x="571592" y="577739"/>
            <a:ext cx="4833471" cy="562903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27706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/>
        </p:nvGrpSpPr>
        <p:grpSpPr>
          <a:xfrm>
            <a:off x="568635" y="5729289"/>
            <a:ext cx="4856324" cy="565564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7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/>
        </p:nvGrpSpPr>
        <p:grpSpPr>
          <a:xfrm>
            <a:off x="1729607" y="2920494"/>
            <a:ext cx="8732786" cy="1017014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73435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340702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/>
        </p:nvSpPr>
        <p:spPr>
          <a:xfrm>
            <a:off x="0" y="0"/>
            <a:ext cx="12027181" cy="68576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/>
        </p:nvGrpSpPr>
        <p:grpSpPr>
          <a:xfrm>
            <a:off x="2956528" y="2653931"/>
            <a:ext cx="6312189" cy="1553863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006750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/>
        </p:nvGrpSpPr>
        <p:grpSpPr>
          <a:xfrm>
            <a:off x="2956529" y="2652068"/>
            <a:ext cx="6312189" cy="1553863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252501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6D2B-D0DC-E1C7-1CC7-643B82C7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9387-4FD4-F0A8-E088-7A76897F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3173D-61F7-0E94-2D75-E9B77B8E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81AC-FA24-4915-AF44-8169DC3D163A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1DDC-7D8A-BEFD-39C3-1BF084E3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41FD-84AB-9007-2C14-9BCA5F69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D17F-EB61-47EB-8C13-B492C2EF6D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8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/>
        </p:nvGrpSpPr>
        <p:grpSpPr>
          <a:xfrm>
            <a:off x="5805233" y="0"/>
            <a:ext cx="6387025" cy="6857831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0333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81440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60351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1"/>
            <a:ext cx="5805256" cy="5143307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5143139"/>
            <a:ext cx="12192000" cy="1714693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5805233" y="1"/>
            <a:ext cx="165204" cy="5143307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0437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56801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/>
        </p:nvSpPr>
        <p:spPr>
          <a:xfrm>
            <a:off x="664014" y="5882848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52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74503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/>
        </p:nvSpPr>
        <p:spPr>
          <a:xfrm>
            <a:off x="12026796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417051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429" y="1947961"/>
            <a:ext cx="4107708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70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.xml"/><Relationship Id="rId18" Type="http://schemas.openxmlformats.org/officeDocument/2006/relationships/image" Target="../media/image12.png"/><Relationship Id="rId3" Type="http://schemas.openxmlformats.org/officeDocument/2006/relationships/image" Target="../media/image8.png"/><Relationship Id="rId21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11.png"/><Relationship Id="rId2" Type="http://schemas.openxmlformats.org/officeDocument/2006/relationships/image" Target="../media/image7.jpe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image" Target="../media/image100.png"/><Relationship Id="rId24" Type="http://schemas.openxmlformats.org/officeDocument/2006/relationships/slide" Target="slide6.xml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23" Type="http://schemas.openxmlformats.org/officeDocument/2006/relationships/image" Target="../media/image15.png"/><Relationship Id="rId10" Type="http://schemas.openxmlformats.org/officeDocument/2006/relationships/slide" Target="slide4.xml"/><Relationship Id="rId19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10.png"/><Relationship Id="rId14" Type="http://schemas.openxmlformats.org/officeDocument/2006/relationships/image" Target="../media/image11.png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Minnet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074788C-52A9-05D2-477A-255708C222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487894"/>
                  </p:ext>
                </p:extLst>
              </p:nvPr>
            </p:nvGraphicFramePr>
            <p:xfrm>
              <a:off x="4315901" y="3019426"/>
              <a:ext cx="3048000" cy="1714500"/>
            </p:xfrm>
            <a:graphic>
              <a:graphicData uri="http://schemas.microsoft.com/office/powerpoint/2016/slidezoom">
                <pslz:sldZm>
                  <pslz:sldZmObj sldId="256" cId="1136309579">
                    <pslz:zmPr id="{3DFC1532-27B0-4C43-9416-10E23D97FD5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074788C-52A9-05D2-477A-255708C222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5901" y="301942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3F50205-2947-1DBB-A2EC-CF5798525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8925816"/>
                  </p:ext>
                </p:extLst>
              </p:nvPr>
            </p:nvGraphicFramePr>
            <p:xfrm>
              <a:off x="8705436" y="2886820"/>
              <a:ext cx="3048000" cy="1714500"/>
            </p:xfrm>
            <a:graphic>
              <a:graphicData uri="http://schemas.microsoft.com/office/powerpoint/2016/slidezoom">
                <pslz:sldZm>
                  <pslz:sldZmObj sldId="257" cId="4206182912">
                    <pslz:zmPr id="{1899FF28-2578-4F32-85CF-B79B24009B4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3F50205-2947-1DBB-A2EC-CF579852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5436" y="2886820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20C9B2A-BF1F-8828-C316-B50E37079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9602343"/>
                  </p:ext>
                </p:extLst>
              </p:nvPr>
            </p:nvGraphicFramePr>
            <p:xfrm>
              <a:off x="615563" y="3346340"/>
              <a:ext cx="3048000" cy="1714500"/>
            </p:xfrm>
            <a:graphic>
              <a:graphicData uri="http://schemas.microsoft.com/office/powerpoint/2016/slidezoom">
                <pslz:sldZm>
                  <pslz:sldZmObj sldId="258" cId="1754044981">
                    <pslz:zmPr id="{1EA86B62-1DB4-4A2C-AAE0-2809CBEDCD7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20C9B2A-BF1F-8828-C316-B50E37079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63" y="3346340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30195D-527C-DBF7-06D6-8224BF4621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5844629"/>
                  </p:ext>
                </p:extLst>
              </p:nvPr>
            </p:nvGraphicFramePr>
            <p:xfrm>
              <a:off x="8369410" y="326169"/>
              <a:ext cx="3048000" cy="1714500"/>
            </p:xfrm>
            <a:graphic>
              <a:graphicData uri="http://schemas.microsoft.com/office/powerpoint/2016/slidezoom">
                <pslz:sldZm>
                  <pslz:sldZmObj sldId="259" cId="1342137271">
                    <pslz:zmPr id="{5C1B9038-7BCA-46D9-8511-7E9BAA4B8F22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30195D-527C-DBF7-06D6-8224BF4621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69410" y="32616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D02AD7A6-A3C7-4CCD-CEBB-EE42EE75D6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750425"/>
                  </p:ext>
                </p:extLst>
              </p:nvPr>
            </p:nvGraphicFramePr>
            <p:xfrm>
              <a:off x="4191000" y="4871996"/>
              <a:ext cx="3048000" cy="1714500"/>
            </p:xfrm>
            <a:graphic>
              <a:graphicData uri="http://schemas.microsoft.com/office/powerpoint/2016/slidezoom">
                <pslz:sldZm>
                  <pslz:sldZmObj sldId="261" cId="535636550">
                    <pslz:zmPr id="{8B76AAFF-FCA2-4188-AE3D-225810D4DCD9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02AD7A6-A3C7-4CCD-CEBB-EE42EE75D6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1000" y="487199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7452ADD-5A19-CC7B-EC2E-560CA4082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380031"/>
                  </p:ext>
                </p:extLst>
              </p:nvPr>
            </p:nvGraphicFramePr>
            <p:xfrm>
              <a:off x="4430201" y="476250"/>
              <a:ext cx="3048000" cy="1714500"/>
            </p:xfrm>
            <a:graphic>
              <a:graphicData uri="http://schemas.microsoft.com/office/powerpoint/2016/slidezoom">
                <pslz:sldZm>
                  <pslz:sldZmObj sldId="263" cId="1096905679">
                    <pslz:zmPr id="{6F6098E7-0D05-4995-84DB-99F619792E11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7452ADD-5A19-CC7B-EC2E-560CA4082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30201" y="476250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8B1D03F-D105-2E3A-3900-EFF1BDD8D0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0624057"/>
                  </p:ext>
                </p:extLst>
              </p:nvPr>
            </p:nvGraphicFramePr>
            <p:xfrm>
              <a:off x="615563" y="503682"/>
              <a:ext cx="3048000" cy="1714500"/>
            </p:xfrm>
            <a:graphic>
              <a:graphicData uri="http://schemas.microsoft.com/office/powerpoint/2016/slidezoom">
                <pslz:sldZm>
                  <pslz:sldZmObj sldId="264" cId="302517810">
                    <pslz:zmPr id="{2E2387BA-FCAC-4626-9D74-76C5398B052F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68B1D03F-D105-2E3A-3900-EFF1BDD8D0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563" y="503682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36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0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edical Insurance Cost Prediction — Machine Learning Case Study | by Charan  H U | Medium">
            <a:extLst>
              <a:ext uri="{FF2B5EF4-FFF2-40B4-BE49-F238E27FC236}">
                <a16:creationId xmlns:a16="http://schemas.microsoft.com/office/drawing/2014/main" id="{20F4BB99-7CD1-3C6B-C8A5-50CDC619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824202"/>
            <a:ext cx="8686799" cy="488632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1E3ABE-BADF-24B9-10CF-FDA7C0A3F3AF}"/>
              </a:ext>
            </a:extLst>
          </p:cNvPr>
          <p:cNvSpPr txBox="1"/>
          <p:nvPr/>
        </p:nvSpPr>
        <p:spPr>
          <a:xfrm>
            <a:off x="409575" y="1147473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A2DE1-ED50-0199-7830-7EC4EDA6CFE2}"/>
              </a:ext>
            </a:extLst>
          </p:cNvPr>
          <p:cNvSpPr txBox="1"/>
          <p:nvPr/>
        </p:nvSpPr>
        <p:spPr>
          <a:xfrm>
            <a:off x="409575" y="1662413"/>
            <a:ext cx="6657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Medical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Medical 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Hospitalization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Diagnostic Test</a:t>
            </a:r>
          </a:p>
          <a:p>
            <a:endParaRPr lang="en-US" dirty="0"/>
          </a:p>
          <a:p>
            <a:r>
              <a:rPr lang="en-US" dirty="0"/>
              <a:t>2. Private/Government Insurance</a:t>
            </a:r>
          </a:p>
          <a:p>
            <a:endParaRPr lang="en-US" dirty="0"/>
          </a:p>
          <a:p>
            <a:r>
              <a:rPr lang="en-US" dirty="0"/>
              <a:t>3.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Preventive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E0660-7213-8A12-7415-692558257893}"/>
              </a:ext>
            </a:extLst>
          </p:cNvPr>
          <p:cNvSpPr txBox="1"/>
          <p:nvPr/>
        </p:nvSpPr>
        <p:spPr>
          <a:xfrm>
            <a:off x="1486894" y="254442"/>
            <a:ext cx="801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INSURANCE COST PREDICTION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0618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ear and Ensembling Regression Based Health Cost Insurance Prediction  Using Machine Learning | SpringerLink">
            <a:extLst>
              <a:ext uri="{FF2B5EF4-FFF2-40B4-BE49-F238E27FC236}">
                <a16:creationId xmlns:a16="http://schemas.microsoft.com/office/drawing/2014/main" id="{E836BEFB-181E-0425-39D7-A3969432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05" y="796067"/>
            <a:ext cx="3548438" cy="510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E2A40-0B35-01F4-A710-AE66344CAE28}"/>
              </a:ext>
            </a:extLst>
          </p:cNvPr>
          <p:cNvSpPr txBox="1"/>
          <p:nvPr/>
        </p:nvSpPr>
        <p:spPr>
          <a:xfrm>
            <a:off x="1486894" y="746319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8A19E-711F-D048-293D-A71BDCD9DFC8}"/>
              </a:ext>
            </a:extLst>
          </p:cNvPr>
          <p:cNvSpPr txBox="1"/>
          <p:nvPr/>
        </p:nvSpPr>
        <p:spPr>
          <a:xfrm>
            <a:off x="1476249" y="1205912"/>
            <a:ext cx="5210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1339 rows and 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Smoker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Insurance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8017A-FA8F-E9B0-BB91-3D2A9D20D04C}"/>
              </a:ext>
            </a:extLst>
          </p:cNvPr>
          <p:cNvSpPr txBox="1"/>
          <p:nvPr/>
        </p:nvSpPr>
        <p:spPr>
          <a:xfrm>
            <a:off x="1486895" y="3790163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90DCF-6683-AD75-92CD-A4C35BD3704C}"/>
              </a:ext>
            </a:extLst>
          </p:cNvPr>
          <p:cNvSpPr txBox="1"/>
          <p:nvPr/>
        </p:nvSpPr>
        <p:spPr>
          <a:xfrm>
            <a:off x="1486895" y="4374305"/>
            <a:ext cx="677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the insurance cost for future clients</a:t>
            </a:r>
          </a:p>
          <a:p>
            <a:r>
              <a:rPr lang="en-US" dirty="0"/>
              <a:t>Dependent variable: Insurance cost</a:t>
            </a:r>
          </a:p>
          <a:p>
            <a:r>
              <a:rPr lang="en-US" dirty="0"/>
              <a:t>Independent Variable: Age, Gender, BMI, Smoking, and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A21EC-2D21-6CE0-880A-D26412712F71}"/>
              </a:ext>
            </a:extLst>
          </p:cNvPr>
          <p:cNvSpPr txBox="1"/>
          <p:nvPr/>
        </p:nvSpPr>
        <p:spPr>
          <a:xfrm>
            <a:off x="7649154" y="1481158"/>
            <a:ext cx="325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Visualization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Custom Prediction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2C5A2-308D-7902-B08E-9AA120C84D36}"/>
              </a:ext>
            </a:extLst>
          </p:cNvPr>
          <p:cNvSpPr txBox="1"/>
          <p:nvPr/>
        </p:nvSpPr>
        <p:spPr>
          <a:xfrm>
            <a:off x="1712766" y="58475"/>
            <a:ext cx="801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INSURANCE COST PREDICTION USING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82293-175F-9DD2-10F1-347ECCA38E86}"/>
              </a:ext>
            </a:extLst>
          </p:cNvPr>
          <p:cNvSpPr txBox="1"/>
          <p:nvPr/>
        </p:nvSpPr>
        <p:spPr>
          <a:xfrm>
            <a:off x="7649153" y="2948936"/>
            <a:ext cx="3250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Linear Regression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Lasso Regression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SVM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Random Forest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75404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vs. Unsupervised Learning | by Devin Soni | Towards Data Science">
            <a:extLst>
              <a:ext uri="{FF2B5EF4-FFF2-40B4-BE49-F238E27FC236}">
                <a16:creationId xmlns:a16="http://schemas.microsoft.com/office/drawing/2014/main" id="{783266D3-5400-E2C6-D6EE-BA76B943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225836"/>
            <a:ext cx="62293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DC4EA-77A4-6EBC-E73F-F1BED6246A7A}"/>
              </a:ext>
            </a:extLst>
          </p:cNvPr>
          <p:cNvSpPr txBox="1"/>
          <p:nvPr/>
        </p:nvSpPr>
        <p:spPr>
          <a:xfrm flipH="1">
            <a:off x="4244339" y="498696"/>
            <a:ext cx="45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34213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14B09-5C70-B506-BCDE-A66D36AADE16}"/>
              </a:ext>
            </a:extLst>
          </p:cNvPr>
          <p:cNvSpPr txBox="1"/>
          <p:nvPr/>
        </p:nvSpPr>
        <p:spPr>
          <a:xfrm>
            <a:off x="5118620" y="856458"/>
            <a:ext cx="19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7662CAC-E067-2140-4992-318F76CA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90" y="1610995"/>
            <a:ext cx="6466480" cy="363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7C4B29-E45E-70D9-13F7-0256D4F2B643}"/>
              </a:ext>
            </a:extLst>
          </p:cNvPr>
          <p:cNvSpPr txBox="1"/>
          <p:nvPr/>
        </p:nvSpPr>
        <p:spPr>
          <a:xfrm>
            <a:off x="2088542" y="94044"/>
            <a:ext cx="801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INSURANCE COST PREDICTION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25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FB7488-50DC-2744-4784-A65A6D59FB2A}"/>
              </a:ext>
            </a:extLst>
          </p:cNvPr>
          <p:cNvSpPr txBox="1"/>
          <p:nvPr/>
        </p:nvSpPr>
        <p:spPr>
          <a:xfrm>
            <a:off x="747423" y="92467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CAC9A-525C-F52F-714C-A1C2EA6571A4}"/>
              </a:ext>
            </a:extLst>
          </p:cNvPr>
          <p:cNvSpPr txBox="1"/>
          <p:nvPr/>
        </p:nvSpPr>
        <p:spPr>
          <a:xfrm>
            <a:off x="747422" y="1457408"/>
            <a:ext cx="1102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is the best model for the Insurance Cost Prediction as the difference between the original value and the predicted values is very minimum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B7D45-494D-7948-E4C5-06A90E0CEE3C}"/>
              </a:ext>
            </a:extLst>
          </p:cNvPr>
          <p:cNvSpPr txBox="1"/>
          <p:nvPr/>
        </p:nvSpPr>
        <p:spPr>
          <a:xfrm>
            <a:off x="747421" y="2951674"/>
            <a:ext cx="11187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infer the following,</a:t>
            </a:r>
          </a:p>
          <a:p>
            <a:r>
              <a:rPr lang="en-US" dirty="0"/>
              <a:t>BMI, Age, Number of children, and Smoking are the major factors playing an important role in insurance cost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F8EC9-4D3C-F993-6F65-205CB5BCC458}"/>
              </a:ext>
            </a:extLst>
          </p:cNvPr>
          <p:cNvSpPr txBox="1"/>
          <p:nvPr/>
        </p:nvSpPr>
        <p:spPr>
          <a:xfrm>
            <a:off x="2088542" y="316037"/>
            <a:ext cx="801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INSURANCE COST PREDICTION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969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595E3E6-293B-EE1F-E05D-EC874460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90662" y="537458"/>
            <a:ext cx="92106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6550"/>
      </p:ext>
    </p:extLst>
  </p:cSld>
  <p:clrMapOvr>
    <a:masterClrMapping/>
  </p:clrMapOvr>
</p:sld>
</file>

<file path=ppt/theme/theme1.xml><?xml version="1.0" encoding="utf-8"?>
<a:theme xmlns:a="http://schemas.openxmlformats.org/drawingml/2006/main" name="OE templat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v1.pptx" id="{F59E8E7B-50CA-4693-8E39-B9B768E9820E}" vid="{1D58C321-E0FA-45B6-8A34-83E45897AC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782C08A8A4E44E99B1649AAE1ED283" ma:contentTypeVersion="6" ma:contentTypeDescription="Create a new document." ma:contentTypeScope="" ma:versionID="fbaed819d14ae881b166e6ed9a622b15">
  <xsd:schema xmlns:xsd="http://www.w3.org/2001/XMLSchema" xmlns:xs="http://www.w3.org/2001/XMLSchema" xmlns:p="http://schemas.microsoft.com/office/2006/metadata/properties" xmlns:ns3="976089e0-a66d-4ce8-baa4-c0b3da948c6c" xmlns:ns4="f99257f0-862f-4026-a3ad-9f44ac784c49" targetNamespace="http://schemas.microsoft.com/office/2006/metadata/properties" ma:root="true" ma:fieldsID="ba7e1e1fc30b8a525abe1e8f1c02a7d4" ns3:_="" ns4:_="">
    <xsd:import namespace="976089e0-a66d-4ce8-baa4-c0b3da948c6c"/>
    <xsd:import namespace="f99257f0-862f-4026-a3ad-9f44ac784c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089e0-a66d-4ce8-baa4-c0b3da948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257f0-862f-4026-a3ad-9f44ac784c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6089e0-a66d-4ce8-baa4-c0b3da948c6c" xsi:nil="true"/>
  </documentManagement>
</p:properties>
</file>

<file path=customXml/itemProps1.xml><?xml version="1.0" encoding="utf-8"?>
<ds:datastoreItem xmlns:ds="http://schemas.openxmlformats.org/officeDocument/2006/customXml" ds:itemID="{521FCD64-EE00-44CF-A714-C96B3A1D15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6E8B4E-8849-488C-891D-4BF1AE6D8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6089e0-a66d-4ce8-baa4-c0b3da948c6c"/>
    <ds:schemaRef ds:uri="f99257f0-862f-4026-a3ad-9f44ac784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D0E4AE-D0B9-45D7-9481-8149F0507F2F}">
  <ds:schemaRefs>
    <ds:schemaRef ds:uri="http://purl.org/dc/elements/1.1/"/>
    <ds:schemaRef ds:uri="http://schemas.microsoft.com/office/2006/metadata/properties"/>
    <ds:schemaRef ds:uri="f99257f0-862f-4026-a3ad-9f44ac784c49"/>
    <ds:schemaRef ds:uri="976089e0-a66d-4ce8-baa4-c0b3da948c6c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1053</TotalTime>
  <Words>168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Inter</vt:lpstr>
      <vt:lpstr>Spectral</vt:lpstr>
      <vt:lpstr>Spectral-Light</vt:lpstr>
      <vt:lpstr>Wingdings</vt:lpstr>
      <vt:lpstr>OE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Issues</dc:title>
  <dc:creator>CUNNINGHAM, MARIE CLAIRE</dc:creator>
  <cp:lastModifiedBy>Sankar, Dilip Venkatesan</cp:lastModifiedBy>
  <cp:revision>31</cp:revision>
  <dcterms:created xsi:type="dcterms:W3CDTF">2023-02-10T12:42:38Z</dcterms:created>
  <dcterms:modified xsi:type="dcterms:W3CDTF">2023-04-10T20:48:17Z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0x0101009F782C08A8A4E44E99B1649AAE1ED283</vt:lpwstr>
  </property>
</Properties>
</file>